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7" r:id="rId15"/>
    <p:sldId id="276" r:id="rId16"/>
    <p:sldId id="278" r:id="rId17"/>
    <p:sldId id="279" r:id="rId18"/>
    <p:sldId id="275" r:id="rId19"/>
    <p:sldId id="282" r:id="rId20"/>
  </p:sldIdLst>
  <p:sldSz cx="18288000" cy="10287000"/>
  <p:notesSz cx="6858000" cy="9144000"/>
  <p:embeddedFontLst>
    <p:embeddedFont>
      <p:font typeface="Pretendard Bold" panose="02000803000000020004" pitchFamily="2" charset="-127"/>
      <p:bold r:id="rId21"/>
    </p:embeddedFont>
    <p:embeddedFont>
      <p:font typeface="SB AggroOTF Medium" panose="02020503020101020101" pitchFamily="18" charset="-127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84" autoAdjust="0"/>
    <p:restoredTop sz="96137" autoAdjust="0"/>
  </p:normalViewPr>
  <p:slideViewPr>
    <p:cSldViewPr>
      <p:cViewPr varScale="1">
        <p:scale>
          <a:sx n="69" d="100"/>
          <a:sy n="69" d="100"/>
        </p:scale>
        <p:origin x="224" y="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github.com/denoslab/fl-blood-supply-chai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97200" y="3644900"/>
            <a:ext cx="122936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" altLang="ko-Kore-KR" sz="5000" b="1" dirty="0"/>
              <a:t>Federated Blood Supply Chain Demand Forecasting: A Case Study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067800"/>
            <a:ext cx="17259300" cy="71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543800" y="2794000"/>
            <a:ext cx="309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400">
                <a:solidFill>
                  <a:srgbClr val="FFFFFF"/>
                </a:solidFill>
                <a:latin typeface="Pretendard Bold"/>
              </a:rPr>
              <a:t>Simple Template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5500" y="5334000"/>
            <a:ext cx="16637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595959"/>
                </a:solidFill>
                <a:ea typeface="Pretendard Bold"/>
              </a:rPr>
              <a:t>연합학습을 이용한 혈액 공급망 수요 예측</a:t>
            </a:r>
            <a:r>
              <a:rPr lang="en-US" altLang="ko-KR" sz="4000" dirty="0">
                <a:solidFill>
                  <a:srgbClr val="595959"/>
                </a:solidFill>
                <a:ea typeface="Pretendard Bold"/>
              </a:rPr>
              <a:t>:</a:t>
            </a:r>
            <a:r>
              <a:rPr lang="ko-KR" altLang="en-US" sz="4000" dirty="0">
                <a:solidFill>
                  <a:srgbClr val="595959"/>
                </a:solidFill>
                <a:ea typeface="Pretendard Bold"/>
              </a:rPr>
              <a:t> 사례 연구</a:t>
            </a:r>
            <a:endParaRPr lang="ko-KR" sz="4000" b="0" i="0" u="none" strike="noStrike" dirty="0">
              <a:solidFill>
                <a:srgbClr val="595959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91715-E6DD-13B1-B1D7-E66C97C90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824F48-F0A5-F71A-4AB5-12D7249C1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FB2B31F-D25E-379A-E2E5-8137DFA89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40FFF79-9BA3-B92A-614F-A4F754CAB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4842F894-6B0F-CC66-86EF-AD0684A2885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1196CF7-1562-26F8-8A86-FD70A2D2909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CB71A699-72B1-70F5-DD1B-6AB858DB502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D7F7AA5B-45FB-F4C7-AAC9-1F03E41B3D1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971EAFF5-30E2-F638-5B83-64F35F64481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4095703-F469-ACD6-7A1B-E65B49B0B668}"/>
              </a:ext>
            </a:extLst>
          </p:cNvPr>
          <p:cNvSpPr txBox="1"/>
          <p:nvPr/>
        </p:nvSpPr>
        <p:spPr>
          <a:xfrm>
            <a:off x="1092200" y="762000"/>
            <a:ext cx="161036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en" altLang="ko-KR" sz="4000" b="1" dirty="0" err="1"/>
              <a:t>generate_case_random_zeros.py</a:t>
            </a:r>
            <a:endParaRPr lang="en-US" altLang="ko-Kore-KR" sz="4000" dirty="0">
              <a:solidFill>
                <a:srgbClr val="595959"/>
              </a:solidFill>
              <a:latin typeface="SB AggroOTF Medium"/>
            </a:endParaRPr>
          </a:p>
        </p:txBody>
      </p:sp>
      <p:pic>
        <p:nvPicPr>
          <p:cNvPr id="6" name="그림 5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00F2A1-B8B9-E6EB-C398-4C0D77C7B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08117"/>
            <a:ext cx="2857397" cy="982583"/>
          </a:xfrm>
          <a:prstGeom prst="rect">
            <a:avLst/>
          </a:prstGeom>
        </p:spPr>
      </p:pic>
      <p:pic>
        <p:nvPicPr>
          <p:cNvPr id="10" name="그림 9" descr="텍스트, 스크린샷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0E735C-667E-B185-8149-8CACD24CF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898982"/>
            <a:ext cx="7543801" cy="33207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08812B-F6D2-E139-A396-798EF1D20D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2" y="1898982"/>
            <a:ext cx="8021575" cy="306000"/>
          </a:xfrm>
          <a:prstGeom prst="rect">
            <a:avLst/>
          </a:prstGeom>
        </p:spPr>
      </p:pic>
      <p:pic>
        <p:nvPicPr>
          <p:cNvPr id="20" name="그림 19" descr="텍스트, 스크린샷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CB72A2-60A2-A194-488C-DACB70A627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50" y="2200553"/>
            <a:ext cx="7134237" cy="2942948"/>
          </a:xfrm>
          <a:prstGeom prst="rect">
            <a:avLst/>
          </a:prstGeom>
        </p:spPr>
      </p:pic>
      <p:pic>
        <p:nvPicPr>
          <p:cNvPr id="23" name="그림 22" descr="텍스트, 스크린샷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8F5E31-6AFA-1037-6555-C6590B4FE6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521269"/>
            <a:ext cx="7543800" cy="313525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2E7055A-4B7B-1A6D-B6FE-A35A152080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07" y="5219698"/>
            <a:ext cx="4519385" cy="306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D1BFEDB-2732-4426-8ABF-C5B38B81ED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5248150"/>
            <a:ext cx="7850769" cy="270000"/>
          </a:xfrm>
          <a:prstGeom prst="rect">
            <a:avLst/>
          </a:prstGeom>
        </p:spPr>
      </p:pic>
      <p:pic>
        <p:nvPicPr>
          <p:cNvPr id="32" name="그림 31" descr="텍스트, 스크린샷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F0EB83-BE7E-3134-8192-5F4ED7C801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50" y="5529356"/>
            <a:ext cx="7543799" cy="313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82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319B3-60B7-0511-90D8-BF0A30FB5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9A1C051-AF5A-CC8F-2C6D-681EDC010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763A3AA-B574-7B62-7611-ECA46CA70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5F97DDF-6CD5-890B-B544-D90EB43D5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D2825261-222F-F9EE-45C7-60947D6E9DD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3F548D7-9A7C-CF68-7EA3-E2867F8F99B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C970102-195C-B7F4-ADB7-3318B19DA2D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8C695818-9650-7444-8829-7556BBEC420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4822EB6D-8F08-722B-8C99-62714C5CACE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C0A33EF-E8BE-9627-744D-D6F64177F5FD}"/>
              </a:ext>
            </a:extLst>
          </p:cNvPr>
          <p:cNvSpPr txBox="1"/>
          <p:nvPr/>
        </p:nvSpPr>
        <p:spPr>
          <a:xfrm>
            <a:off x="1092200" y="762000"/>
            <a:ext cx="161036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en" altLang="ko-Kore-KR" sz="4000" b="1" dirty="0" err="1"/>
              <a:t>generate_heterogenous_add.py</a:t>
            </a:r>
            <a:endParaRPr lang="en-US" altLang="ko-Kore-KR" sz="4000" dirty="0">
              <a:solidFill>
                <a:srgbClr val="595959"/>
              </a:solidFill>
              <a:latin typeface="SB AggroOTF Medium"/>
            </a:endParaRPr>
          </a:p>
        </p:txBody>
      </p:sp>
      <p:pic>
        <p:nvPicPr>
          <p:cNvPr id="8" name="그림 7" descr="텍스트, 폰트, 화이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711EBB-DB15-81F7-8428-FEFED21AE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768076"/>
            <a:ext cx="1727200" cy="1020618"/>
          </a:xfrm>
          <a:prstGeom prst="rect">
            <a:avLst/>
          </a:prstGeom>
        </p:spPr>
      </p:pic>
      <p:pic>
        <p:nvPicPr>
          <p:cNvPr id="11" name="그림 10" descr="텍스트, 스크린샷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2C94807-A2A6-6B0A-205E-A8E406472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04282"/>
            <a:ext cx="7772400" cy="3413178"/>
          </a:xfrm>
          <a:prstGeom prst="rect">
            <a:avLst/>
          </a:prstGeom>
        </p:spPr>
      </p:pic>
      <p:pic>
        <p:nvPicPr>
          <p:cNvPr id="14" name="그림 13" descr="텍스트, 그래프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3CC7B6-9D28-F67F-FC8C-D7534BCA17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591" y="2020163"/>
            <a:ext cx="7772400" cy="3197297"/>
          </a:xfrm>
          <a:prstGeom prst="rect">
            <a:avLst/>
          </a:prstGeom>
        </p:spPr>
      </p:pic>
      <p:pic>
        <p:nvPicPr>
          <p:cNvPr id="17" name="그림 16" descr="텍스트, 스크린샷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EE4C80-3B71-2CE5-190F-7C5830BC0C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5217460"/>
            <a:ext cx="7763809" cy="3218499"/>
          </a:xfrm>
          <a:prstGeom prst="rect">
            <a:avLst/>
          </a:prstGeom>
        </p:spPr>
      </p:pic>
      <p:pic>
        <p:nvPicPr>
          <p:cNvPr id="21" name="그림 20" descr="텍스트, 스크린샷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FEB0A9-8509-B6C7-CF26-E2B8B08EAF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449" y="5217460"/>
            <a:ext cx="7955219" cy="327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35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06CFC-3531-6603-2D92-187FF90C4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259A578-382C-79B5-6703-96798E642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3685C69-43B3-68FB-28AE-95B0640F3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75831AC-B7DD-3155-9873-8743A1DA4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6D64C49F-1DA4-08F4-D61E-79F44652088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2BF491D-D905-4E71-0FD8-49EAA27E836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26EB863E-6961-9C2E-B4B4-FE94CF90535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3D0EF55E-FD3A-624B-5F5B-FB8B19B7564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B518B91B-F0B6-C9F4-428E-3B1FF321DF6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9D36410-22B8-5F82-2D1A-95D21A934FBA}"/>
              </a:ext>
            </a:extLst>
          </p:cNvPr>
          <p:cNvSpPr txBox="1"/>
          <p:nvPr/>
        </p:nvSpPr>
        <p:spPr>
          <a:xfrm>
            <a:off x="1092200" y="762000"/>
            <a:ext cx="161036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en" altLang="ko-KR" sz="4000" b="1" dirty="0" err="1"/>
              <a:t>generate_heterogenous_concat.py</a:t>
            </a:r>
            <a:endParaRPr lang="en-US" altLang="ko-Kore-KR" sz="4000" dirty="0">
              <a:solidFill>
                <a:srgbClr val="595959"/>
              </a:solidFill>
              <a:latin typeface="SB AggroOTF Medium"/>
            </a:endParaRPr>
          </a:p>
        </p:txBody>
      </p:sp>
      <p:pic>
        <p:nvPicPr>
          <p:cNvPr id="6" name="그림 5" descr="텍스트, 스크린샷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EF5BBC-8A74-9482-503D-863F4513E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933495"/>
            <a:ext cx="7397750" cy="3283966"/>
          </a:xfrm>
          <a:prstGeom prst="rect">
            <a:avLst/>
          </a:prstGeom>
        </p:spPr>
      </p:pic>
      <p:pic>
        <p:nvPicPr>
          <p:cNvPr id="10" name="그림 9" descr="텍스트, 스크린샷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D0C4AD-C04D-7D1F-BBAD-ACB608D32B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1933496"/>
            <a:ext cx="7976315" cy="3283966"/>
          </a:xfrm>
          <a:prstGeom prst="rect">
            <a:avLst/>
          </a:prstGeom>
        </p:spPr>
      </p:pic>
      <p:pic>
        <p:nvPicPr>
          <p:cNvPr id="15" name="그림 14" descr="텍스트, 그래프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56C398-AEE3-8411-A52A-97EA9967A0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68" y="5143500"/>
            <a:ext cx="7862831" cy="3283966"/>
          </a:xfrm>
          <a:prstGeom prst="rect">
            <a:avLst/>
          </a:prstGeom>
        </p:spPr>
      </p:pic>
      <p:pic>
        <p:nvPicPr>
          <p:cNvPr id="18" name="그림 17" descr="텍스트, 그래프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BA628F-D0BC-CA9B-B1C2-815A313D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450" y="5143500"/>
            <a:ext cx="7931864" cy="328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4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B90E7-13F2-99AC-51D6-04FF228A7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510A58-9FBC-6A2A-5ED6-287EBAB40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0DBC17F-E8D8-5EB5-28C2-18A6E9FB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AD62357-C3DD-1C4B-127F-81740B509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AA46608B-FCAC-B730-FDFE-A475E0F092B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FD4837C-8978-1495-29AF-DD22FE19917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3B760425-AC6F-B740-BB6F-5918F866074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5C747069-EF13-4F00-80DB-CB70FBA8390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38E51911-88A3-B3AF-EC83-87546D78044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4698544-49C4-7082-5999-F9B908BD6E74}"/>
              </a:ext>
            </a:extLst>
          </p:cNvPr>
          <p:cNvSpPr txBox="1"/>
          <p:nvPr/>
        </p:nvSpPr>
        <p:spPr>
          <a:xfrm>
            <a:off x="5880100" y="762000"/>
            <a:ext cx="6527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en-US" altLang="ko-KR" sz="4000" b="1" dirty="0"/>
              <a:t>4. </a:t>
            </a:r>
            <a:r>
              <a:rPr lang="ko-KR" altLang="en-US" sz="4000" b="1" dirty="0"/>
              <a:t>제안</a:t>
            </a:r>
            <a:endParaRPr lang="en-US" sz="4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49F3FE-4BB4-FEA9-FB7B-8110134BFEA1}"/>
              </a:ext>
            </a:extLst>
          </p:cNvPr>
          <p:cNvSpPr txBox="1"/>
          <p:nvPr/>
        </p:nvSpPr>
        <p:spPr>
          <a:xfrm>
            <a:off x="1092200" y="1818341"/>
            <a:ext cx="4017894" cy="332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000" b="1" dirty="0"/>
              <a:t>데이터 생성 모델</a:t>
            </a:r>
            <a:endParaRPr lang="en-US" altLang="ko-KR" sz="3000" b="1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000" b="1" dirty="0"/>
              <a:t>데이터 예측 모델</a:t>
            </a:r>
            <a:endParaRPr lang="en-US" altLang="ko-KR" sz="3000" b="1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000" b="1" dirty="0"/>
              <a:t>연합학습 알고리즘</a:t>
            </a:r>
            <a:endParaRPr lang="en-US" altLang="ko-KR" sz="3000" b="1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000" b="1" dirty="0" err="1"/>
              <a:t>하이퍼파라미터</a:t>
            </a:r>
            <a:endParaRPr lang="en-US" altLang="ko-KR" sz="3000" b="1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3000" b="1" dirty="0"/>
              <a:t>+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@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FCDBBC-5A3E-1697-DF15-56E30FAF6216}"/>
              </a:ext>
            </a:extLst>
          </p:cNvPr>
          <p:cNvSpPr txBox="1"/>
          <p:nvPr/>
        </p:nvSpPr>
        <p:spPr>
          <a:xfrm>
            <a:off x="5110094" y="1822824"/>
            <a:ext cx="8048487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en" altLang="ko-Kore-KR" sz="3000" b="1" dirty="0" err="1"/>
              <a:t>fl_simulation.py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-</a:t>
            </a:r>
            <a:r>
              <a:rPr lang="ko-KR" altLang="en-US" sz="3000" b="1" dirty="0"/>
              <a:t> </a:t>
            </a:r>
            <a:r>
              <a:rPr lang="en-US" altLang="ko-KR" sz="3000" b="1" dirty="0" err="1"/>
              <a:t>FedProx</a:t>
            </a:r>
            <a:endParaRPr lang="en" altLang="ko-Kore-KR" dirty="0"/>
          </a:p>
        </p:txBody>
      </p:sp>
      <p:pic>
        <p:nvPicPr>
          <p:cNvPr id="20" name="그림 19" descr="텍스트, 폰트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48BC28-5725-EAB5-595A-5264FD26D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94" y="2542824"/>
            <a:ext cx="4017894" cy="622337"/>
          </a:xfrm>
          <a:prstGeom prst="rect">
            <a:avLst/>
          </a:prstGeom>
        </p:spPr>
      </p:pic>
      <p:pic>
        <p:nvPicPr>
          <p:cNvPr id="22" name="그림 21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D9A103-7FD6-2B0E-954C-35AD2741C7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94" y="3165161"/>
            <a:ext cx="4084234" cy="2359339"/>
          </a:xfrm>
          <a:prstGeom prst="rect">
            <a:avLst/>
          </a:prstGeom>
        </p:spPr>
      </p:pic>
      <p:pic>
        <p:nvPicPr>
          <p:cNvPr id="27" name="그림 2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4EB2F5-1338-8C42-0637-2C9EE3C6E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61" y="5521512"/>
            <a:ext cx="8431346" cy="3597088"/>
          </a:xfrm>
          <a:prstGeom prst="rect">
            <a:avLst/>
          </a:prstGeom>
        </p:spPr>
      </p:pic>
      <p:pic>
        <p:nvPicPr>
          <p:cNvPr id="29" name="그림 28" descr="텍스트, 스크린샷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95BC2D-E863-BACC-92E1-CFD19B2C25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600" y="5565610"/>
            <a:ext cx="7658100" cy="3271862"/>
          </a:xfrm>
          <a:prstGeom prst="rect">
            <a:avLst/>
          </a:prstGeom>
        </p:spPr>
      </p:pic>
      <p:pic>
        <p:nvPicPr>
          <p:cNvPr id="32" name="그림 31" descr="텍스트, 스크린샷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606C84-697A-A30F-4DB5-A0A7D7A505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083" y="2387534"/>
            <a:ext cx="7564718" cy="317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08C58-64A4-A8C5-567B-05E7C04B7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FCAAACC-251B-A185-8062-C90C4B40B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1151370-19DD-3AD4-C523-0D344AFB8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46FCB57-CA39-7861-4F83-B6F07C2A2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C08566E5-E9D8-F337-4BCD-AE9EA33D78D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A5FF3C9-040F-2F87-F897-7A0717CC817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48E6E93E-2E42-6108-FEC8-2F6C6EEDC7A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1F2E0E6-DA83-4DC1-2B0C-F5C60710FC7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4B1B8A60-AF57-CF67-5B5B-7A93B55A2B3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80AC426-2E98-D335-7386-FFD6C9DB93EC}"/>
              </a:ext>
            </a:extLst>
          </p:cNvPr>
          <p:cNvSpPr txBox="1"/>
          <p:nvPr/>
        </p:nvSpPr>
        <p:spPr>
          <a:xfrm>
            <a:off x="5880100" y="762000"/>
            <a:ext cx="6527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en-US" altLang="ko-KR" sz="4000" b="1" dirty="0"/>
              <a:t>4. </a:t>
            </a:r>
            <a:r>
              <a:rPr lang="ko-KR" altLang="en-US" sz="4000" b="1" dirty="0"/>
              <a:t>제안</a:t>
            </a:r>
            <a:endParaRPr lang="en-US" sz="4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pic>
        <p:nvPicPr>
          <p:cNvPr id="34" name="그림 33" descr="텍스트, 그래프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630DA5-9831-EF2B-D6DE-284164BDF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06519"/>
            <a:ext cx="7783232" cy="3236982"/>
          </a:xfrm>
          <a:prstGeom prst="rect">
            <a:avLst/>
          </a:prstGeom>
        </p:spPr>
      </p:pic>
      <p:pic>
        <p:nvPicPr>
          <p:cNvPr id="6" name="그림 5" descr="텍스트, 스크린샷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E11CE0-7211-D328-FE79-C0B94B386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53" y="5143500"/>
            <a:ext cx="7772400" cy="33517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144D9-9198-6903-FA19-CB1A86330B27}"/>
              </a:ext>
            </a:extLst>
          </p:cNvPr>
          <p:cNvSpPr txBox="1"/>
          <p:nvPr/>
        </p:nvSpPr>
        <p:spPr>
          <a:xfrm>
            <a:off x="9152591" y="1913243"/>
            <a:ext cx="8048487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en-US" altLang="ko-Kore-KR" sz="3000" b="1" dirty="0" err="1"/>
              <a:t>FedAdam</a:t>
            </a:r>
            <a:endParaRPr lang="en" altLang="ko-Kore-KR" dirty="0"/>
          </a:p>
        </p:txBody>
      </p:sp>
      <p:pic>
        <p:nvPicPr>
          <p:cNvPr id="8" name="그림 7" descr="텍스트, 그래프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F7C6C8-0EA7-72B9-CE44-0739ABAD69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85" y="2633243"/>
            <a:ext cx="7794438" cy="3242168"/>
          </a:xfrm>
          <a:prstGeom prst="rect">
            <a:avLst/>
          </a:prstGeom>
        </p:spPr>
      </p:pic>
      <p:pic>
        <p:nvPicPr>
          <p:cNvPr id="14" name="그림 13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60219A6-8DAA-0639-274A-EC8ADED170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450" y="5870100"/>
            <a:ext cx="7747373" cy="3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0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08EEE-1DB6-3B0E-C3C2-2CC960B5B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B0E1562-0EB4-A42E-193A-A825C62F3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878DF89-5157-F09A-7C52-3215B322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8328E63-EE42-256B-47F1-125C20A44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260FC02F-A59B-5DBD-79B5-30A9284855E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14DD46C-C375-9FD4-5E81-297967B20DE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CBB668F-7DA0-3A37-B41B-EE6BB8BEB80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324BD7FA-115D-45FE-CB98-BB42C89C317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76A6426A-DF6A-870C-4A72-B9FD77CBBA2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47DEAE5-09C2-BD80-06CF-FB20209E3C42}"/>
              </a:ext>
            </a:extLst>
          </p:cNvPr>
          <p:cNvSpPr txBox="1"/>
          <p:nvPr/>
        </p:nvSpPr>
        <p:spPr>
          <a:xfrm>
            <a:off x="5880100" y="762000"/>
            <a:ext cx="6527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en-US" altLang="ko-KR" sz="4000" b="1" dirty="0"/>
              <a:t>4. </a:t>
            </a:r>
            <a:r>
              <a:rPr lang="ko-KR" altLang="en-US" sz="4000" b="1" dirty="0"/>
              <a:t>제안</a:t>
            </a:r>
            <a:endParaRPr lang="en-US" sz="4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8744D-061D-CC6C-B0BD-3430893CBAB4}"/>
              </a:ext>
            </a:extLst>
          </p:cNvPr>
          <p:cNvSpPr txBox="1"/>
          <p:nvPr/>
        </p:nvSpPr>
        <p:spPr>
          <a:xfrm>
            <a:off x="1092200" y="1816100"/>
            <a:ext cx="8048487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en-US" altLang="ko-Kore-KR" sz="3000" b="1" dirty="0" err="1"/>
              <a:t>FedYogi</a:t>
            </a:r>
            <a:endParaRPr lang="en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9FB0D5-41FA-26B8-8EBF-486945888C4C}"/>
              </a:ext>
            </a:extLst>
          </p:cNvPr>
          <p:cNvSpPr txBox="1"/>
          <p:nvPr/>
        </p:nvSpPr>
        <p:spPr>
          <a:xfrm>
            <a:off x="1087717" y="5125945"/>
            <a:ext cx="8048487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en-US" altLang="ko-Kore-KR" sz="3000" b="1" dirty="0" err="1"/>
              <a:t>FedAdagrad</a:t>
            </a:r>
            <a:endParaRPr lang="en" altLang="ko-Kore-KR" dirty="0"/>
          </a:p>
        </p:txBody>
      </p:sp>
      <p:pic>
        <p:nvPicPr>
          <p:cNvPr id="14" name="그림 13" descr="텍스트, 그래프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8ECC6F-01D5-F14E-F8F2-91EB9DA95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17" y="2534046"/>
            <a:ext cx="6272730" cy="2594701"/>
          </a:xfrm>
          <a:prstGeom prst="rect">
            <a:avLst/>
          </a:prstGeom>
        </p:spPr>
      </p:pic>
      <p:pic>
        <p:nvPicPr>
          <p:cNvPr id="16" name="그림 15" descr="텍스트, 그래프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B8B74B-9577-6734-D797-F818D39891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02" y="5859555"/>
            <a:ext cx="6294174" cy="2589845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902380-DB6B-98A1-252B-0DFEB756FE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450" y="2534046"/>
            <a:ext cx="6475243" cy="59153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993533-04EA-C78E-C1B2-B81DC17AF6BC}"/>
              </a:ext>
            </a:extLst>
          </p:cNvPr>
          <p:cNvSpPr txBox="1"/>
          <p:nvPr/>
        </p:nvSpPr>
        <p:spPr>
          <a:xfrm>
            <a:off x="9150350" y="1803400"/>
            <a:ext cx="8048487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ko-KR" altLang="en-US" sz="3000" b="1" dirty="0" err="1"/>
              <a:t>하이퍼파라미터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-</a:t>
            </a:r>
            <a:r>
              <a:rPr lang="ko-KR" altLang="en-US" sz="3000" b="1" dirty="0"/>
              <a:t> </a:t>
            </a:r>
            <a:r>
              <a:rPr lang="en" altLang="ko-KR" sz="3000" b="1" dirty="0" err="1"/>
              <a:t>myconstants.py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875179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AFBFF-509C-6799-CBA4-D4ED7269C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CE82D5A-F77D-7CDA-E376-C9C736FE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6C71633-1B17-8A51-DAF9-B43CFEA99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4D102F3-936B-1739-BCBD-B9769493E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EA58E7E6-17B3-003F-9397-ACD5BBE2921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31C35CB9-1A93-B556-5011-B5D4715748E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F8478307-7F8B-288C-08B8-C65A41A2AE5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C6F864C3-00FB-B8D8-EC6A-3B254855562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A8D6956B-6C3D-902C-C28A-16112159E33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08D4A9E-4AA3-C3F0-1AC5-A09B3CFCC972}"/>
              </a:ext>
            </a:extLst>
          </p:cNvPr>
          <p:cNvSpPr txBox="1"/>
          <p:nvPr/>
        </p:nvSpPr>
        <p:spPr>
          <a:xfrm>
            <a:off x="5880100" y="762000"/>
            <a:ext cx="6527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en-US" altLang="ko-KR" sz="4000" b="1" dirty="0"/>
              <a:t>4. </a:t>
            </a:r>
            <a:r>
              <a:rPr lang="ko-KR" altLang="en-US" sz="4000" b="1" dirty="0"/>
              <a:t>제안</a:t>
            </a:r>
            <a:endParaRPr lang="en-US" sz="4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8D959-886A-958C-84FC-F1EA1ABC5385}"/>
              </a:ext>
            </a:extLst>
          </p:cNvPr>
          <p:cNvSpPr txBox="1"/>
          <p:nvPr/>
        </p:nvSpPr>
        <p:spPr>
          <a:xfrm>
            <a:off x="1092200" y="1816100"/>
            <a:ext cx="8048487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en-US" altLang="ko-KR" sz="3000" b="1" dirty="0"/>
              <a:t>Round = 10</a:t>
            </a:r>
            <a:endParaRPr lang="en" altLang="ko-Kore-KR" dirty="0"/>
          </a:p>
        </p:txBody>
      </p:sp>
      <p:pic>
        <p:nvPicPr>
          <p:cNvPr id="6" name="그림 5" descr="텍스트, 스크린샷, 폰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9E6EE3-EBE4-6052-CF85-7CC08A718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0" y="2548800"/>
            <a:ext cx="7772400" cy="3364960"/>
          </a:xfrm>
          <a:prstGeom prst="rect">
            <a:avLst/>
          </a:prstGeom>
        </p:spPr>
      </p:pic>
      <p:pic>
        <p:nvPicPr>
          <p:cNvPr id="9" name="그림 8" descr="텍스트, 그래프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D57FF8-16EE-104F-2F77-673023637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450" y="2533859"/>
            <a:ext cx="7683500" cy="3256925"/>
          </a:xfrm>
          <a:prstGeom prst="rect">
            <a:avLst/>
          </a:prstGeom>
        </p:spPr>
      </p:pic>
      <p:pic>
        <p:nvPicPr>
          <p:cNvPr id="15" name="그림 14" descr="텍스트, 스크린샷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15B268-12EF-E71A-F509-45221B964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283" y="5790783"/>
            <a:ext cx="7785167" cy="3256925"/>
          </a:xfrm>
          <a:prstGeom prst="rect">
            <a:avLst/>
          </a:prstGeom>
        </p:spPr>
      </p:pic>
      <p:pic>
        <p:nvPicPr>
          <p:cNvPr id="20" name="그림 19" descr="텍스트, 스크린샷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5BE9A2-5487-C5E3-D174-06C4E88C25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450" y="5787475"/>
            <a:ext cx="7683500" cy="322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20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37348-020B-5D70-E4C6-22DDFAE02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C534A96-D777-3D30-73E1-3AA4A100D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53875CC-1810-24A3-A7EC-152189A5C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0B0ADF5-6BC3-3756-34CD-F715A6268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598EA6AD-8DDE-89B5-BD99-6BB9BD6BC95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8932EAC-6422-0D54-D18A-E0394A21B92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2851FDD2-226E-BCC4-DEF5-80126E13227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43FD0E7F-2512-A79E-E381-0287D5C919F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2919B835-1A73-35D6-065E-E71FD5E86CC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C067C52-02FA-FCC6-31D6-27E032E54FF7}"/>
              </a:ext>
            </a:extLst>
          </p:cNvPr>
          <p:cNvSpPr txBox="1"/>
          <p:nvPr/>
        </p:nvSpPr>
        <p:spPr>
          <a:xfrm>
            <a:off x="5880100" y="762000"/>
            <a:ext cx="6527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en-US" altLang="ko-KR" sz="4000" b="1" dirty="0"/>
              <a:t>4. </a:t>
            </a:r>
            <a:r>
              <a:rPr lang="ko-KR" altLang="en-US" sz="4000" b="1" dirty="0"/>
              <a:t>제안</a:t>
            </a:r>
            <a:endParaRPr lang="en-US" sz="4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DF8B0-F811-1915-6865-D577E3FD3173}"/>
              </a:ext>
            </a:extLst>
          </p:cNvPr>
          <p:cNvSpPr txBox="1"/>
          <p:nvPr/>
        </p:nvSpPr>
        <p:spPr>
          <a:xfrm>
            <a:off x="1092200" y="1816100"/>
            <a:ext cx="16192500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en-US" altLang="ko-KR" sz="3000" b="1" dirty="0"/>
              <a:t>Round = 10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/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HIDDEN_DIM = 128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/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LEARNING_RATE = 0.0001</a:t>
            </a:r>
            <a:endParaRPr lang="en" altLang="ko-Kore-KR" dirty="0"/>
          </a:p>
        </p:txBody>
      </p:sp>
      <p:pic>
        <p:nvPicPr>
          <p:cNvPr id="8" name="그림 7" descr="텍스트, 스크린샷, 폰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9813571-DA20-1752-4C0D-A08851685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2538341"/>
            <a:ext cx="8051800" cy="3512895"/>
          </a:xfrm>
          <a:prstGeom prst="rect">
            <a:avLst/>
          </a:prstGeom>
        </p:spPr>
      </p:pic>
      <p:pic>
        <p:nvPicPr>
          <p:cNvPr id="12" name="그림 11" descr="텍스트, 스크린샷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5905D0-ADDF-E327-D8F4-C93321243C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290" y="2533859"/>
            <a:ext cx="7903509" cy="3370023"/>
          </a:xfrm>
          <a:prstGeom prst="rect">
            <a:avLst/>
          </a:prstGeom>
        </p:spPr>
      </p:pic>
      <p:pic>
        <p:nvPicPr>
          <p:cNvPr id="16" name="그림 15" descr="텍스트, 스크린샷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557F52-4D9E-E4A6-9662-4A104885F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81" y="5852418"/>
            <a:ext cx="7903509" cy="32892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9B1D9CA-7068-4212-F581-8642CF08CE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771" y="5852418"/>
            <a:ext cx="7899027" cy="326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06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55533-BC8F-40BD-69A1-99B0A4D30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11DD2A-D141-34C2-4F0E-33CDD20B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3777EF-6F0B-DD18-16F3-F0BB26F87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C9B8641-B070-C622-9C8F-C87B4D982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01260B5D-8790-1751-11FC-CCAAD9C49CF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36A63413-C237-F123-835F-0E60C97E06A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0D5CF44B-A916-2FAA-239C-4F1A449776E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1CEC9037-4682-D3D9-CD12-D2DE2BE46FB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005785FD-D2D4-A9F1-97C3-50746E9A867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8BB076-7CB1-61C2-14B8-025FDA379B85}"/>
              </a:ext>
            </a:extLst>
          </p:cNvPr>
          <p:cNvSpPr txBox="1"/>
          <p:nvPr/>
        </p:nvSpPr>
        <p:spPr>
          <a:xfrm>
            <a:off x="1092199" y="762000"/>
            <a:ext cx="16100287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ko-KR" altLang="en-US" sz="4000" b="1" dirty="0"/>
              <a:t>데이터 예측 모델 </a:t>
            </a:r>
            <a:r>
              <a:rPr lang="en-US" altLang="ko-KR" sz="4000" b="1" dirty="0"/>
              <a:t>–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LSTM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/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RNN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/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GRU</a:t>
            </a:r>
            <a:endParaRPr lang="en-US" sz="4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pic>
        <p:nvPicPr>
          <p:cNvPr id="6" name="그림 5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3A97BF-79C4-9EEE-D428-1275AD433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2536100"/>
            <a:ext cx="4819542" cy="3902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D322B8-5D45-088D-2BB8-6010CD4295C7}"/>
              </a:ext>
            </a:extLst>
          </p:cNvPr>
          <p:cNvSpPr txBox="1"/>
          <p:nvPr/>
        </p:nvSpPr>
        <p:spPr>
          <a:xfrm>
            <a:off x="1095513" y="1803400"/>
            <a:ext cx="8048487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en" altLang="ko-Kore-KR" sz="3000" b="1" dirty="0" err="1"/>
              <a:t>ml_models.py</a:t>
            </a:r>
            <a:endParaRPr lang="en-US" sz="3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pic>
        <p:nvPicPr>
          <p:cNvPr id="10" name="그림 9" descr="텍스트, 스크린샷, 문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5201A3-B003-C17D-840A-A07AB8EC4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42" y="2523400"/>
            <a:ext cx="5426291" cy="6511549"/>
          </a:xfrm>
          <a:prstGeom prst="rect">
            <a:avLst/>
          </a:prstGeom>
        </p:spPr>
      </p:pic>
      <p:pic>
        <p:nvPicPr>
          <p:cNvPr id="12" name="그림 11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3C8EB1-1D6E-7A0D-B2CF-545D2F5A34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99" y="7165237"/>
            <a:ext cx="4017893" cy="19533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B8B8A8-11DB-FBCA-3363-BEFB9EEFFF25}"/>
              </a:ext>
            </a:extLst>
          </p:cNvPr>
          <p:cNvSpPr txBox="1"/>
          <p:nvPr/>
        </p:nvSpPr>
        <p:spPr>
          <a:xfrm>
            <a:off x="1092199" y="6441875"/>
            <a:ext cx="4017893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en" altLang="ko-Kore-KR" sz="3000" b="1" dirty="0" err="1"/>
              <a:t>myconstants.py</a:t>
            </a:r>
            <a:endParaRPr lang="en-US" sz="3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24FF8C-C723-BABD-614F-86C9FA998D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515" y="2523400"/>
            <a:ext cx="5855060" cy="34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12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20141-49B7-C694-75B1-27B36DB39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08E73A-25AA-CAA2-C9B6-4896DBA1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9E92463-9953-39CC-7D93-3EC65C74E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C280ACF-E188-1E11-DDB1-C858AF5CD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80EF20D5-360A-58DC-21A7-E211DEE55D8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836C4C3-1A1D-8001-117C-777734057ED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4955D343-1CE1-54E0-8472-A81EF10CFF9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EF20D086-E262-490B-6589-937095F49B2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46F9D7E2-CAE3-01D3-D429-6DA7EB83729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9DB1647-6A07-505A-FA47-84C20BC0FAD2}"/>
              </a:ext>
            </a:extLst>
          </p:cNvPr>
          <p:cNvSpPr txBox="1"/>
          <p:nvPr/>
        </p:nvSpPr>
        <p:spPr>
          <a:xfrm>
            <a:off x="5880100" y="762000"/>
            <a:ext cx="6527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en-US" altLang="ko-KR" sz="4000" b="1" dirty="0"/>
              <a:t>5.</a:t>
            </a:r>
            <a:r>
              <a:rPr lang="ko-KR" altLang="en-US" sz="4000" b="1" dirty="0"/>
              <a:t> 결과</a:t>
            </a:r>
            <a:endParaRPr lang="en-US" sz="4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A83E1A-631C-522E-0803-7E66CBCAF786}"/>
              </a:ext>
            </a:extLst>
          </p:cNvPr>
          <p:cNvSpPr txBox="1"/>
          <p:nvPr/>
        </p:nvSpPr>
        <p:spPr>
          <a:xfrm>
            <a:off x="1139963" y="1530350"/>
            <a:ext cx="16144737" cy="737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3000" b="1" dirty="0"/>
              <a:t>FL + LSTM </a:t>
            </a:r>
            <a:r>
              <a:rPr lang="ko-KR" altLang="en-US" sz="3000" b="1" dirty="0"/>
              <a:t>조합의 뛰어남 검증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000" b="1" dirty="0"/>
              <a:t>모델과 알고리즘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파라미터 변경의 조합을 통해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시스템을 더 개선할 수 </a:t>
            </a:r>
            <a:r>
              <a:rPr lang="ko-KR" altLang="en-US" sz="3000" b="1" dirty="0" err="1"/>
              <a:t>있으리란</a:t>
            </a:r>
            <a:r>
              <a:rPr lang="ko-KR" altLang="en-US" sz="3000" b="1" dirty="0"/>
              <a:t> 확신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000" b="1" dirty="0"/>
              <a:t>같은 구현체를 돌리더라도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환경과 지식에 의해 다른 값을 얻을 수 있다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000" b="1" dirty="0"/>
              <a:t>연합학습 </a:t>
            </a:r>
            <a:r>
              <a:rPr lang="en-US" altLang="ko-KR" sz="3000" b="1" dirty="0"/>
              <a:t>= </a:t>
            </a:r>
            <a:r>
              <a:rPr lang="ko-KR" altLang="en-US" sz="3000" b="1" dirty="0"/>
              <a:t>성능 </a:t>
            </a:r>
            <a:r>
              <a:rPr lang="ko-KR" altLang="en-US" sz="3000" b="1" dirty="0" err="1"/>
              <a:t>개선뿐만이</a:t>
            </a:r>
            <a:r>
              <a:rPr lang="ko-KR" altLang="en-US" sz="3000" b="1" dirty="0"/>
              <a:t> 아닌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보안 쪽에도 일가견이 있는 학습 방법</a:t>
            </a:r>
          </a:p>
        </p:txBody>
      </p:sp>
    </p:spTree>
    <p:extLst>
      <p:ext uri="{BB962C8B-B14F-4D97-AF65-F5344CB8AC3E}">
        <p14:creationId xmlns:p14="http://schemas.microsoft.com/office/powerpoint/2010/main" val="3714944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DEE99CE-E0C1-C4D7-BB7A-C1DE02BB64D7}"/>
              </a:ext>
            </a:extLst>
          </p:cNvPr>
          <p:cNvSpPr txBox="1"/>
          <p:nvPr/>
        </p:nvSpPr>
        <p:spPr>
          <a:xfrm>
            <a:off x="5880100" y="762000"/>
            <a:ext cx="6527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en-US" altLang="ko-KR" sz="4000" b="1" dirty="0"/>
              <a:t>1.</a:t>
            </a:r>
            <a:r>
              <a:rPr lang="ko-KR" altLang="en-US" sz="4000" b="1" dirty="0"/>
              <a:t> 문제 정의</a:t>
            </a:r>
            <a:endParaRPr lang="en-US" sz="4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911AD7-FE93-79D0-B347-B47C2FF483EE}"/>
              </a:ext>
            </a:extLst>
          </p:cNvPr>
          <p:cNvSpPr txBox="1"/>
          <p:nvPr/>
        </p:nvSpPr>
        <p:spPr>
          <a:xfrm>
            <a:off x="1092199" y="1816100"/>
            <a:ext cx="8048487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en" altLang="ko-Kore-KR" sz="3000" b="1" dirty="0"/>
              <a:t>A Case Study = </a:t>
            </a:r>
            <a:r>
              <a:rPr lang="ko-KR" altLang="en-US" sz="3000" b="1" dirty="0"/>
              <a:t>사례 연구</a:t>
            </a:r>
            <a:endParaRPr lang="en-US" sz="3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366BE1-23F9-2118-BA0B-78D2EB4C294A}"/>
              </a:ext>
            </a:extLst>
          </p:cNvPr>
          <p:cNvSpPr txBox="1"/>
          <p:nvPr/>
        </p:nvSpPr>
        <p:spPr>
          <a:xfrm>
            <a:off x="1092199" y="3616100"/>
            <a:ext cx="8048486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ko-KR" altLang="en-US" sz="3000" b="1" dirty="0"/>
              <a:t>수혈</a:t>
            </a:r>
            <a:endParaRPr lang="en-US" sz="3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130794-4D46-7E1A-B176-77F4ED006721}"/>
              </a:ext>
            </a:extLst>
          </p:cNvPr>
          <p:cNvSpPr txBox="1"/>
          <p:nvPr/>
        </p:nvSpPr>
        <p:spPr>
          <a:xfrm>
            <a:off x="1088885" y="4336100"/>
            <a:ext cx="8051800" cy="48968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/>
              <a:t>전 세계적으로 사람을 살리기 위한 필수적인 치료법</a:t>
            </a:r>
            <a:endParaRPr lang="en-US" altLang="ko-KR" sz="2000" b="1" dirty="0"/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ko-KR" altLang="en-US" sz="2000" b="1" dirty="0"/>
              <a:t>혈액 공급망 관리</a:t>
            </a:r>
            <a:r>
              <a:rPr lang="en-US" altLang="ko-KR" sz="2000" b="1" dirty="0"/>
              <a:t>(BSCM) </a:t>
            </a:r>
            <a:r>
              <a:rPr lang="ko-KR" altLang="en-US" sz="2000" b="1" dirty="0"/>
              <a:t>시스템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매년 </a:t>
            </a:r>
            <a:r>
              <a:rPr lang="en-US" altLang="ko-KR" sz="2000" b="1" dirty="0"/>
              <a:t>450</a:t>
            </a:r>
            <a:r>
              <a:rPr lang="ko-KR" altLang="en-US" sz="2000" b="1" dirty="0"/>
              <a:t>만 명 이상의 생명</a:t>
            </a:r>
            <a:endParaRPr lang="en-US" altLang="ko-KR" sz="2000" b="1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b="1" dirty="0"/>
              <a:t>문제점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혈액 수요와 공급이 너무 들쑥날쑥하다</a:t>
            </a:r>
            <a:endParaRPr lang="en-US" altLang="ko-KR" sz="2000" b="1" dirty="0"/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ko-KR" altLang="en-US" sz="2000" b="1" dirty="0"/>
              <a:t>너무 적게 준비 </a:t>
            </a:r>
            <a:r>
              <a:rPr lang="en-US" altLang="ko-KR" sz="2000" b="1" dirty="0"/>
              <a:t>-&gt;</a:t>
            </a:r>
            <a:r>
              <a:rPr lang="ko-KR" altLang="en-US" sz="2000" b="1" dirty="0"/>
              <a:t> 혈액이 부족해 환자가 위험</a:t>
            </a:r>
            <a:endParaRPr lang="en-US" altLang="ko-KR" sz="2000" b="1" dirty="0"/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ko-KR" altLang="en-US" sz="2000" b="1" dirty="0"/>
              <a:t>너무 많이 준비 </a:t>
            </a:r>
            <a:r>
              <a:rPr lang="en-US" altLang="ko-KR" sz="2000" b="1" dirty="0"/>
              <a:t>-&gt;</a:t>
            </a:r>
            <a:r>
              <a:rPr lang="ko-KR" altLang="en-US" sz="2000" b="1" dirty="0"/>
              <a:t> 유통기한이 지나서 폐기</a:t>
            </a:r>
            <a:endParaRPr lang="en-US" altLang="ko-KR" sz="2000" b="1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b="1" dirty="0"/>
              <a:t>공급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예정된 수량의 기증자 </a:t>
            </a:r>
            <a:r>
              <a:rPr lang="en-US" altLang="ko-KR" sz="2000" b="1" dirty="0"/>
              <a:t>-&gt;</a:t>
            </a:r>
            <a:r>
              <a:rPr lang="ko-KR" altLang="en-US" sz="2000" b="1" dirty="0"/>
              <a:t> 계획된 양에 의존</a:t>
            </a:r>
            <a:endParaRPr lang="en-US" altLang="ko-KR" sz="2000" b="1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b="1" dirty="0"/>
              <a:t>수요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계절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휴일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주말 등에 크게 변동</a:t>
            </a:r>
            <a:endParaRPr lang="en-US" altLang="ko-KR" sz="2000" b="1" dirty="0"/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ko-KR" altLang="en-US" sz="2000" b="1" dirty="0"/>
              <a:t>특정 시기에 수술 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 사고 증가 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 감소 </a:t>
            </a:r>
            <a:r>
              <a:rPr lang="en-US" altLang="ko-KR" sz="2000" b="1" dirty="0"/>
              <a:t>-&gt;</a:t>
            </a:r>
            <a:r>
              <a:rPr lang="ko-KR" altLang="en-US" sz="2000" b="1" dirty="0"/>
              <a:t> 예측 </a:t>
            </a:r>
            <a:r>
              <a:rPr lang="en-US" altLang="ko-KR" sz="2000" b="1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A60EF1-672D-A403-A47E-1C3BBCE9CA40}"/>
              </a:ext>
            </a:extLst>
          </p:cNvPr>
          <p:cNvSpPr txBox="1"/>
          <p:nvPr/>
        </p:nvSpPr>
        <p:spPr>
          <a:xfrm>
            <a:off x="1092199" y="2536100"/>
            <a:ext cx="8055118" cy="108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/>
              <a:t>실제 데이터를 다 모아서 진행한 연구가 아닌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시뮬레이션 데이터로 진행한 연구</a:t>
            </a:r>
            <a:endParaRPr lang="en-US" altLang="ko-KR" sz="2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F5FF76-CF2A-F9F7-291E-9C385E2BC50D}"/>
              </a:ext>
            </a:extLst>
          </p:cNvPr>
          <p:cNvSpPr txBox="1"/>
          <p:nvPr/>
        </p:nvSpPr>
        <p:spPr>
          <a:xfrm>
            <a:off x="9147316" y="1816100"/>
            <a:ext cx="8048487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ko-KR" altLang="en-US" sz="3000" b="1" dirty="0"/>
              <a:t>기존 방법의 한계와 제안</a:t>
            </a:r>
            <a:endParaRPr lang="en-US" sz="3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211423-82A4-4DAC-FD3F-6572818CEDD9}"/>
              </a:ext>
            </a:extLst>
          </p:cNvPr>
          <p:cNvSpPr txBox="1"/>
          <p:nvPr/>
        </p:nvSpPr>
        <p:spPr>
          <a:xfrm>
            <a:off x="9137369" y="2531866"/>
            <a:ext cx="8055118" cy="26116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/>
              <a:t>기존 방법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데이터 분석을 하긴 하나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개인 정보를 포함한 여러 법적 규제 등으로 인해 각 병원이나 지역 데이터에만 의존 </a:t>
            </a:r>
            <a:r>
              <a:rPr lang="en-US" altLang="ko-KR" sz="2000" b="1" dirty="0"/>
              <a:t>-&gt;</a:t>
            </a:r>
            <a:r>
              <a:rPr lang="ko-KR" altLang="en-US" sz="2000" b="1" dirty="0"/>
              <a:t> 어느 지역이나 국가에 수혈 팩이 얼마나 필요할지 가늠 불가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/>
              <a:t>제안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연합학습</a:t>
            </a:r>
            <a:endParaRPr lang="en-US" altLang="ko-KR" sz="20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/>
              <a:t>타겟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특히 유통기한이 짧아 관리가 제일 어려운 혈소판 수요 예측</a:t>
            </a:r>
            <a:endParaRPr lang="en-US" altLang="ko-KR" sz="20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004789-504C-E07E-577A-04F7986C5AB0}"/>
              </a:ext>
            </a:extLst>
          </p:cNvPr>
          <p:cNvSpPr txBox="1"/>
          <p:nvPr/>
        </p:nvSpPr>
        <p:spPr>
          <a:xfrm>
            <a:off x="9147316" y="5143501"/>
            <a:ext cx="8048487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ko-KR" altLang="en-US" sz="3000" b="1" dirty="0"/>
              <a:t>방법</a:t>
            </a:r>
            <a:endParaRPr lang="en-US" sz="3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345C12-F39A-87D1-2FB5-1B9C68A9F2B9}"/>
              </a:ext>
            </a:extLst>
          </p:cNvPr>
          <p:cNvSpPr txBox="1"/>
          <p:nvPr/>
        </p:nvSpPr>
        <p:spPr>
          <a:xfrm>
            <a:off x="9137369" y="5859267"/>
            <a:ext cx="8055118" cy="26116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/>
              <a:t>시뮬레이션 시나리오를 만들어 국가 단위 공급망을 테스트</a:t>
            </a:r>
            <a:endParaRPr lang="en-US" altLang="ko-KR" sz="20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/>
              <a:t>기술 스택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FL + LSTM</a:t>
            </a:r>
            <a:r>
              <a:rPr lang="ko-KR" altLang="en-US" sz="2000" b="1" dirty="0"/>
              <a:t> 모델</a:t>
            </a:r>
            <a:endParaRPr lang="en-US" altLang="ko-KR" sz="20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/>
              <a:t>결과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실험해 보니 </a:t>
            </a:r>
            <a:r>
              <a:rPr lang="en-US" altLang="ko-KR" sz="2000" b="1" dirty="0"/>
              <a:t>FL</a:t>
            </a:r>
            <a:r>
              <a:rPr lang="ko-KR" altLang="en-US" sz="2000" b="1" dirty="0"/>
              <a:t>을 쓰는 게 성능이 더 좋았다</a:t>
            </a:r>
            <a:endParaRPr lang="en-US" altLang="ko-KR" sz="2000" b="1" dirty="0"/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/>
              <a:t>특히 데이터가 이미 충분한 큰 병원보다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데이터가 부족하거나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기록이 짧은 작은 병원에서 효과가 훨씬 컸다</a:t>
            </a:r>
            <a:endParaRPr lang="en-US" altLang="ko-KR" sz="2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1841-C6AD-D790-3D43-080CFC4A7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5BCF0F4-CCB6-F4CC-F785-D737703FA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D272E0D-5FE1-27E1-AD0F-37589729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387F52B-CF98-D75E-AA78-9124D68F3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9026180D-0399-97B6-7A50-33844343649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B6E35D7-BBDA-577E-AF7C-456730F33E8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AB30C12-6955-E4BA-8627-3E5052C0DD2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869AD76C-F495-2D55-7A6A-71BD276D669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75E3C8A7-B34E-81CB-1B80-C37805CEA45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48D0DD5-5D57-830E-302D-5BF3C7429517}"/>
              </a:ext>
            </a:extLst>
          </p:cNvPr>
          <p:cNvSpPr txBox="1"/>
          <p:nvPr/>
        </p:nvSpPr>
        <p:spPr>
          <a:xfrm>
            <a:off x="5880100" y="762000"/>
            <a:ext cx="6527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en-US" altLang="ko-KR" sz="4000" b="1" dirty="0"/>
              <a:t>2.</a:t>
            </a:r>
            <a:r>
              <a:rPr lang="ko-KR" altLang="en-US" sz="4000" b="1" dirty="0"/>
              <a:t> 배경</a:t>
            </a:r>
            <a:endParaRPr lang="en-US" sz="4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2D1DF2-65DE-B812-8B5B-2D644C2781F4}"/>
              </a:ext>
            </a:extLst>
          </p:cNvPr>
          <p:cNvSpPr txBox="1"/>
          <p:nvPr/>
        </p:nvSpPr>
        <p:spPr>
          <a:xfrm>
            <a:off x="1095514" y="1816100"/>
            <a:ext cx="8048487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ko-KR" altLang="en-US" sz="3000" b="1" dirty="0"/>
              <a:t>기존 방법</a:t>
            </a:r>
            <a:endParaRPr lang="en-US" sz="3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445578-1C29-E6A0-867D-A019ED466D9C}"/>
              </a:ext>
            </a:extLst>
          </p:cNvPr>
          <p:cNvSpPr txBox="1"/>
          <p:nvPr/>
        </p:nvSpPr>
        <p:spPr>
          <a:xfrm>
            <a:off x="1085567" y="2531866"/>
            <a:ext cx="8055118" cy="26116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/>
              <a:t>과거 사용량을 기반으로 혈액 제제를 예측</a:t>
            </a:r>
            <a:endParaRPr lang="en-US" altLang="ko-KR" sz="20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/>
              <a:t>단기 및 장기 수요를 더욱 세분화</a:t>
            </a:r>
            <a:endParaRPr lang="en-US" altLang="ko-KR" sz="20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/>
              <a:t>재고를 충분하면서도 낭비가 적게 유지</a:t>
            </a:r>
            <a:endParaRPr lang="en-US" altLang="ko-KR" sz="20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/>
              <a:t>운영 비용을 절감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3000" b="1" dirty="0"/>
              <a:t>단</a:t>
            </a:r>
            <a:r>
              <a:rPr lang="en-US" altLang="ko-KR" sz="3000" b="1" dirty="0"/>
              <a:t>,</a:t>
            </a:r>
            <a:r>
              <a:rPr lang="ko-KR" altLang="en-US" sz="3000" b="1" dirty="0"/>
              <a:t> 공유 불가</a:t>
            </a:r>
            <a:endParaRPr lang="en-US" altLang="ko-KR" sz="3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C49AD-E1E8-CFD9-E619-15BE65FCDFBB}"/>
              </a:ext>
            </a:extLst>
          </p:cNvPr>
          <p:cNvSpPr txBox="1"/>
          <p:nvPr/>
        </p:nvSpPr>
        <p:spPr>
          <a:xfrm>
            <a:off x="1095514" y="5863168"/>
            <a:ext cx="8048487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ko-KR" altLang="en-US" sz="3000" b="1" dirty="0"/>
              <a:t>연합학습</a:t>
            </a:r>
            <a:endParaRPr lang="en-US" sz="3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6F02B8-19DE-552D-A746-3B6482D315DB}"/>
              </a:ext>
            </a:extLst>
          </p:cNvPr>
          <p:cNvSpPr txBox="1"/>
          <p:nvPr/>
        </p:nvSpPr>
        <p:spPr>
          <a:xfrm>
            <a:off x="1085567" y="6578934"/>
            <a:ext cx="8055118" cy="108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/>
              <a:t>여러 당사자가 데이터를 공유하지 않고도 예측 모델을 협력적으로 훈련 </a:t>
            </a:r>
            <a:r>
              <a:rPr lang="en-US" altLang="ko-KR" sz="2000" b="1" dirty="0"/>
              <a:t>-&gt;</a:t>
            </a:r>
            <a:r>
              <a:rPr lang="ko-KR" altLang="en-US" sz="2000" b="1" dirty="0"/>
              <a:t> 기밀성 유지</a:t>
            </a:r>
            <a:endParaRPr lang="en-US" altLang="ko-KR" sz="2000" b="1" dirty="0"/>
          </a:p>
        </p:txBody>
      </p:sp>
      <p:pic>
        <p:nvPicPr>
          <p:cNvPr id="18" name="그림 17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5E7DC6-0D35-9629-2232-6DB0819C5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084" y="1932682"/>
            <a:ext cx="5473700" cy="381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4DABB8-7BAE-CE1B-0058-8D9ABEDA0DC8}"/>
              </a:ext>
            </a:extLst>
          </p:cNvPr>
          <p:cNvSpPr txBox="1"/>
          <p:nvPr/>
        </p:nvSpPr>
        <p:spPr>
          <a:xfrm>
            <a:off x="9400752" y="5859266"/>
            <a:ext cx="8055118" cy="33482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/>
              <a:t>1</a:t>
            </a:r>
            <a:r>
              <a:rPr lang="ko-KR" altLang="en-US" sz="2000" b="1" dirty="0"/>
              <a:t>개의 중앙 서버 </a:t>
            </a:r>
            <a:r>
              <a:rPr lang="en-US" altLang="ko-KR" sz="2000" b="1" dirty="0"/>
              <a:t>+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개의 지역 클라이언트를 </a:t>
            </a:r>
            <a:r>
              <a:rPr lang="ko-KR" altLang="en-US" sz="2000" b="1" dirty="0" err="1"/>
              <a:t>시뮬레이션하여</a:t>
            </a:r>
            <a:r>
              <a:rPr lang="ko-KR" altLang="en-US" sz="2000" b="1" dirty="0"/>
              <a:t> 수행</a:t>
            </a:r>
            <a:endParaRPr lang="en-US" altLang="ko-KR" sz="20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/>
              <a:t>서버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국가 데이터 센터</a:t>
            </a:r>
            <a:endParaRPr lang="en-US" altLang="ko-KR" sz="2000" b="1" dirty="0"/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/>
              <a:t>연합 수요 예측 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 지역 간 분석 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 국가 정책 결정</a:t>
            </a:r>
            <a:endParaRPr lang="en-US" altLang="ko-KR" sz="20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/>
              <a:t>클라이언트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지역 분포 센터</a:t>
            </a:r>
            <a:r>
              <a:rPr lang="en-US" altLang="ko-KR" sz="2000" b="1" dirty="0"/>
              <a:t>(Regional Distribution Center)</a:t>
            </a:r>
          </a:p>
        </p:txBody>
      </p:sp>
    </p:spTree>
    <p:extLst>
      <p:ext uri="{BB962C8B-B14F-4D97-AF65-F5344CB8AC3E}">
        <p14:creationId xmlns:p14="http://schemas.microsoft.com/office/powerpoint/2010/main" val="1314668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0C047-BF64-F1E6-9BEB-1B11669FA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A289635-BA22-282C-1965-A73668C1C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3C19066-AD61-D574-B0C5-5565B2492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F9AA76-4218-FF5E-AD91-99746DA47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D58836D3-A974-825A-5F05-A711C74A64C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7E55720-302F-1DAE-5593-59DEA42734A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BF50FBFD-56AF-627F-57C6-67C2AEF4803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FE1ABFB1-05CC-EE2C-E1AC-11A760C14CF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FB9BCCAC-9542-AC06-26FB-EA0B45B8E2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5EA523F-6AF4-08B1-310D-9EFA5D7916FC}"/>
              </a:ext>
            </a:extLst>
          </p:cNvPr>
          <p:cNvSpPr txBox="1"/>
          <p:nvPr/>
        </p:nvSpPr>
        <p:spPr>
          <a:xfrm>
            <a:off x="5880100" y="762000"/>
            <a:ext cx="6527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en-US" altLang="ko-KR" sz="4000" b="1" dirty="0"/>
              <a:t>2. </a:t>
            </a:r>
            <a:r>
              <a:rPr lang="ko-KR" altLang="en-US" sz="4000" b="1" dirty="0"/>
              <a:t>배경</a:t>
            </a:r>
            <a:endParaRPr lang="en-US" sz="4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ECDB19-F016-602E-4A2D-072014C2E254}"/>
              </a:ext>
            </a:extLst>
          </p:cNvPr>
          <p:cNvSpPr txBox="1"/>
          <p:nvPr/>
        </p:nvSpPr>
        <p:spPr>
          <a:xfrm>
            <a:off x="1092199" y="1816100"/>
            <a:ext cx="8048487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en-US" altLang="ko-Kore-KR" sz="3000" b="1" dirty="0"/>
              <a:t>ARIMA</a:t>
            </a:r>
            <a:r>
              <a:rPr lang="ko-KR" altLang="en-US" sz="3000" b="1" dirty="0"/>
              <a:t> 모델 </a:t>
            </a:r>
            <a:r>
              <a:rPr lang="en-US" altLang="ko-KR" sz="3000" b="1" dirty="0"/>
              <a:t>=</a:t>
            </a:r>
            <a:r>
              <a:rPr lang="ko-KR" altLang="en-US" sz="3000" b="1" dirty="0"/>
              <a:t> 자기회귀 누적 이동 평균</a:t>
            </a:r>
            <a:endParaRPr lang="en-US" sz="3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AD078F-FDFE-49A3-BB2B-38AB556DD149}"/>
              </a:ext>
            </a:extLst>
          </p:cNvPr>
          <p:cNvSpPr txBox="1"/>
          <p:nvPr/>
        </p:nvSpPr>
        <p:spPr>
          <a:xfrm>
            <a:off x="1088885" y="5234596"/>
            <a:ext cx="8051800" cy="398560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/>
              <a:t>Balanced </a:t>
            </a:r>
            <a:r>
              <a:rPr lang="en-US" altLang="ko-KR" sz="2000" b="1" dirty="0" err="1"/>
              <a:t>i.i.d.</a:t>
            </a:r>
            <a:r>
              <a:rPr lang="en-US" altLang="ko-KR" sz="2000" b="1" dirty="0"/>
              <a:t> data = </a:t>
            </a:r>
            <a:r>
              <a:rPr lang="ko-KR" altLang="en-US" sz="2000" b="1" dirty="0"/>
              <a:t>균형 잡힌 </a:t>
            </a:r>
            <a:r>
              <a:rPr lang="en-US" altLang="ko-KR" sz="2000" b="1" dirty="0" err="1"/>
              <a:t>i.i.d.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데이터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/>
              <a:t>Imbalanced </a:t>
            </a:r>
            <a:r>
              <a:rPr lang="en-US" altLang="ko-KR" sz="2000" b="1" dirty="0" err="1"/>
              <a:t>i.i.d.</a:t>
            </a:r>
            <a:r>
              <a:rPr lang="en-US" altLang="ko-KR" sz="2000" b="1" dirty="0"/>
              <a:t> data = </a:t>
            </a:r>
            <a:r>
              <a:rPr lang="ko-KR" altLang="en-US" sz="2000" b="1" dirty="0"/>
              <a:t>불균형 </a:t>
            </a:r>
            <a:r>
              <a:rPr lang="en-US" altLang="ko-KR" sz="2000" b="1" dirty="0" err="1"/>
              <a:t>i.i.d.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데이터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/>
              <a:t>Noisy data with zeros = 0</a:t>
            </a:r>
            <a:r>
              <a:rPr lang="ko-KR" altLang="en-US" sz="2000" b="1" dirty="0"/>
              <a:t> 값이 포함된 노이즈 데이터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/>
              <a:t>Non-</a:t>
            </a:r>
            <a:r>
              <a:rPr lang="en-US" altLang="ko-KR" sz="2000" b="1" dirty="0" err="1"/>
              <a:t>i.i.d.</a:t>
            </a:r>
            <a:r>
              <a:rPr lang="en-US" altLang="ko-KR" sz="2000" b="1" dirty="0"/>
              <a:t> = </a:t>
            </a:r>
            <a:r>
              <a:rPr lang="ko-KR" altLang="en-US" sz="2000" b="1" dirty="0"/>
              <a:t>일관성 없는 </a:t>
            </a:r>
            <a:r>
              <a:rPr lang="en-US" altLang="ko-KR" sz="2000" b="1" dirty="0"/>
              <a:t>ARIMA</a:t>
            </a:r>
            <a:r>
              <a:rPr lang="ko-KR" altLang="en-US" sz="2000" b="1" dirty="0"/>
              <a:t> 매개변수를 가진 데이터</a:t>
            </a:r>
            <a:endParaRPr lang="en-US" altLang="ko-KR" sz="2000" b="1" dirty="0"/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클라이언트 당 하나의 </a:t>
            </a:r>
            <a:r>
              <a:rPr lang="en-US" altLang="ko-KR" sz="2000" b="1" dirty="0"/>
              <a:t>ARIMA</a:t>
            </a:r>
            <a:r>
              <a:rPr lang="ko-KR" altLang="en-US" sz="2000" b="1" dirty="0"/>
              <a:t> 매개변수 세트</a:t>
            </a:r>
            <a:endParaRPr lang="en-US" altLang="ko-KR" sz="2000" b="1" dirty="0"/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클라이언트 당 두 세트의 </a:t>
            </a:r>
            <a:r>
              <a:rPr lang="en-US" altLang="ko-KR" sz="2000" b="1" dirty="0"/>
              <a:t>ARIMA</a:t>
            </a:r>
            <a:r>
              <a:rPr lang="ko-KR" altLang="en-US" sz="2000" b="1" dirty="0"/>
              <a:t> 매개변수를 서로 연결한 데이터</a:t>
            </a:r>
            <a:endParaRPr lang="en-US" altLang="ko-KR" sz="2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1A3700-8060-1F2D-C06D-2781C83B4DC1}"/>
              </a:ext>
            </a:extLst>
          </p:cNvPr>
          <p:cNvSpPr txBox="1"/>
          <p:nvPr/>
        </p:nvSpPr>
        <p:spPr>
          <a:xfrm>
            <a:off x="1092199" y="2536100"/>
            <a:ext cx="8055118" cy="108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/>
              <a:t>데이터 생성 모델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/>
              <a:t>시계열 데이터 분석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정상 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 추세 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 계절 등 다양한 시간적 구조 포착</a:t>
            </a:r>
            <a:endParaRPr lang="en-US" altLang="ko-KR" sz="2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2B6EE2-D4CD-F7E0-70B1-2A6DD00C8467}"/>
              </a:ext>
            </a:extLst>
          </p:cNvPr>
          <p:cNvSpPr txBox="1"/>
          <p:nvPr/>
        </p:nvSpPr>
        <p:spPr>
          <a:xfrm>
            <a:off x="9147316" y="1816100"/>
            <a:ext cx="8048487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en-US" altLang="ko-KR" sz="3000" b="1" dirty="0"/>
              <a:t>LSTM </a:t>
            </a:r>
            <a:r>
              <a:rPr lang="ko-KR" altLang="en-US" sz="3000" b="1" dirty="0"/>
              <a:t>모델 </a:t>
            </a:r>
            <a:r>
              <a:rPr lang="en-US" altLang="ko-KR" sz="3000" b="1" dirty="0"/>
              <a:t>=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Long Short-Term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FC8BE9-8F23-26CA-D8C6-E11826C83EC9}"/>
              </a:ext>
            </a:extLst>
          </p:cNvPr>
          <p:cNvSpPr txBox="1"/>
          <p:nvPr/>
        </p:nvSpPr>
        <p:spPr>
          <a:xfrm>
            <a:off x="9137369" y="2531867"/>
            <a:ext cx="8055118" cy="468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/>
              <a:t>생성된 합성 데이터를 사용하여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수요를 예측하기 위해 채택</a:t>
            </a:r>
            <a:endParaRPr lang="en-US" altLang="ko-KR" sz="20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/>
              <a:t>Input Layer = 11~50 </a:t>
            </a:r>
            <a:r>
              <a:rPr lang="ko-KR" altLang="en-US" sz="2000" b="1" dirty="0"/>
              <a:t>차원</a:t>
            </a:r>
            <a:endParaRPr lang="en-US" altLang="ko-KR" sz="2000" b="1" dirty="0"/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/>
              <a:t>이전 </a:t>
            </a:r>
            <a:r>
              <a:rPr lang="en-US" altLang="ko-KR" sz="2000" b="1" dirty="0"/>
              <a:t>7~46</a:t>
            </a:r>
            <a:r>
              <a:rPr lang="ko-KR" altLang="en-US" sz="2000" b="1" dirty="0"/>
              <a:t>일 값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월중 일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연중 월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주중 요일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연중 주 포함</a:t>
            </a:r>
            <a:endParaRPr lang="en-US" altLang="ko-KR" sz="20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/>
              <a:t>Hidden Layer = 3</a:t>
            </a:r>
            <a:r>
              <a:rPr lang="ko-KR" altLang="en-US" sz="2000" b="1" dirty="0"/>
              <a:t>개 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64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x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64</a:t>
            </a:r>
            <a:r>
              <a:rPr lang="ko-KR" altLang="en-US" sz="2000" b="1" dirty="0"/>
              <a:t> 계층</a:t>
            </a:r>
            <a:endParaRPr lang="en-US" altLang="ko-KR" sz="20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/>
              <a:t>Fully Connected Layer = </a:t>
            </a:r>
            <a:r>
              <a:rPr lang="ko-KR" altLang="en-US" sz="2000" b="1" dirty="0"/>
              <a:t>출력 차원 </a:t>
            </a:r>
            <a:r>
              <a:rPr lang="en-US" altLang="ko-KR" sz="2000" b="1" dirty="0"/>
              <a:t>1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err="1"/>
              <a:t>하이퍼파라미터</a:t>
            </a:r>
            <a:endParaRPr lang="en-US" altLang="ko-KR" sz="2000" b="1" dirty="0"/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/>
              <a:t>Mini-Batch = 64</a:t>
            </a: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/>
              <a:t>Epochs = 50</a:t>
            </a: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/>
              <a:t>Optimizer = ADAM</a:t>
            </a: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/>
              <a:t>Learning Rate = 0.001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B96D5F-526B-652E-2D01-4A76FE194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84" y="3615348"/>
            <a:ext cx="6234548" cy="540000"/>
          </a:xfrm>
          <a:prstGeom prst="rect">
            <a:avLst/>
          </a:prstGeom>
        </p:spPr>
      </p:pic>
      <p:pic>
        <p:nvPicPr>
          <p:cNvPr id="9" name="그림 8" descr="텍스트, 폰트, 친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0E8B0F-DE6B-2761-DA6C-B644F5BA8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99" y="4155348"/>
            <a:ext cx="6457959" cy="10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3912BB-2654-374C-FE79-49D2D27C11AC}"/>
              </a:ext>
            </a:extLst>
          </p:cNvPr>
          <p:cNvSpPr txBox="1"/>
          <p:nvPr/>
        </p:nvSpPr>
        <p:spPr>
          <a:xfrm>
            <a:off x="9134053" y="7207634"/>
            <a:ext cx="8048487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ko-KR" altLang="en-US" sz="3000" b="1" dirty="0"/>
              <a:t>실험 환경 </a:t>
            </a:r>
            <a:r>
              <a:rPr lang="en-US" altLang="ko-KR" sz="3000" b="1" dirty="0"/>
              <a:t>=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Flower</a:t>
            </a:r>
            <a:r>
              <a:rPr lang="ko-KR" altLang="en-US" sz="3000" b="1" dirty="0"/>
              <a:t> 프레임워크</a:t>
            </a:r>
            <a:endParaRPr lang="en-US" altLang="ko-KR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25EF6-AB8D-CFA9-98D8-3EA84490492D}"/>
              </a:ext>
            </a:extLst>
          </p:cNvPr>
          <p:cNvSpPr txBox="1"/>
          <p:nvPr/>
        </p:nvSpPr>
        <p:spPr>
          <a:xfrm>
            <a:off x="9152822" y="7931867"/>
            <a:ext cx="8055118" cy="54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" altLang="ko-KR" sz="2000" b="1" dirty="0">
                <a:hlinkClick r:id="rId7"/>
              </a:rPr>
              <a:t>https://github.com/denoslab/fl-blood-supply-chain</a:t>
            </a:r>
            <a:endParaRPr lang="en" altLang="ko-KR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48660D-9BBC-9E7A-3C03-DCD46B2666B2}"/>
              </a:ext>
            </a:extLst>
          </p:cNvPr>
          <p:cNvSpPr txBox="1"/>
          <p:nvPr/>
        </p:nvSpPr>
        <p:spPr>
          <a:xfrm>
            <a:off x="9134053" y="8471867"/>
            <a:ext cx="8048487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ko-KR" altLang="en-US" sz="3000" b="1" dirty="0"/>
              <a:t>연합학습 알고리즘 </a:t>
            </a:r>
            <a:r>
              <a:rPr lang="en-US" altLang="ko-KR" sz="3000" b="1" dirty="0"/>
              <a:t>=</a:t>
            </a:r>
            <a:r>
              <a:rPr lang="ko-KR" altLang="en-US" sz="3000" b="1" dirty="0"/>
              <a:t> </a:t>
            </a:r>
            <a:r>
              <a:rPr lang="en-US" altLang="ko-KR" sz="3000" b="1" dirty="0" err="1"/>
              <a:t>FedAvg</a:t>
            </a:r>
            <a:r>
              <a:rPr lang="en-US" altLang="ko-KR" sz="3000" b="1" dirty="0"/>
              <a:t> / </a:t>
            </a:r>
            <a:r>
              <a:rPr lang="en-US" altLang="ko-KR" sz="3000" b="1" dirty="0" err="1"/>
              <a:t>FedProx</a:t>
            </a:r>
            <a:endParaRPr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1182440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DACF9-E38A-D8B6-E12A-6118D2C23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C458482-F43E-3528-5188-8DDE2461E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8E56820-E1B5-B9A7-4A62-635989E7D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FB0DE4B-6496-A045-AA19-ED9BE3505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F76B387-4EEB-06A4-8485-9B5AD23144B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A2A78338-457F-31F3-8B2A-AC06A2BBA82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D167F7D-D4EF-4A23-4884-C299EAB83FC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A089821F-2BE7-FC16-BC50-2956248F84B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8D5D51E8-2180-EFAF-0F2F-335AFE6D313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E683DDD-CBB5-3A1A-BCCB-C4297A7413B2}"/>
              </a:ext>
            </a:extLst>
          </p:cNvPr>
          <p:cNvSpPr txBox="1"/>
          <p:nvPr/>
        </p:nvSpPr>
        <p:spPr>
          <a:xfrm>
            <a:off x="5880100" y="762000"/>
            <a:ext cx="6527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en-US" altLang="ko-KR" sz="4000" b="1" dirty="0"/>
              <a:t>3. </a:t>
            </a:r>
            <a:r>
              <a:rPr lang="ko-KR" altLang="en-US" sz="4000" b="1" dirty="0"/>
              <a:t>기존 연구</a:t>
            </a:r>
            <a:endParaRPr lang="en-US" sz="4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E60BA7-7AB9-8A54-C2D9-3678CDD186A2}"/>
              </a:ext>
            </a:extLst>
          </p:cNvPr>
          <p:cNvSpPr txBox="1"/>
          <p:nvPr/>
        </p:nvSpPr>
        <p:spPr>
          <a:xfrm>
            <a:off x="1092199" y="1816100"/>
            <a:ext cx="8048487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en" altLang="ko-Kore-KR" sz="3000" b="1" dirty="0" err="1"/>
              <a:t>ARIMA.py</a:t>
            </a:r>
            <a:endParaRPr lang="en-US" sz="3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250CB1-9D5C-002D-7815-58186F89AD3B}"/>
              </a:ext>
            </a:extLst>
          </p:cNvPr>
          <p:cNvSpPr txBox="1"/>
          <p:nvPr/>
        </p:nvSpPr>
        <p:spPr>
          <a:xfrm>
            <a:off x="9147316" y="1816100"/>
            <a:ext cx="8048487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en" altLang="ko-KR" sz="3000" b="1" dirty="0" err="1"/>
              <a:t>generate_case_balanced_iid.py</a:t>
            </a:r>
            <a:endParaRPr lang="en-US" sz="3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B5C1BF-73C7-F271-360E-959A029CD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97" y="2548800"/>
            <a:ext cx="7708900" cy="5321300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9ABC6E-2AD0-8654-CD9F-8AB69CE7B0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54" y="2548800"/>
            <a:ext cx="53975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4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FE8EB-2F3E-33F7-27E6-83D9AA0CD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3A5478C-C55D-625D-7991-CD7CE8182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0A42D61-A301-6E95-5283-784D5B13A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DED9B59-9ACC-7B94-BA33-4E4C48AD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9D2D9323-9402-16AE-847C-49A2CB51DDF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853F071-3C18-F8F3-2227-02FAF93563C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65A3C00-22D6-4A74-3C21-731B730C3D1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1BB6BF04-419D-26CF-5EA2-5C1FA912C1E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020852A3-FE49-CBCB-21CD-18F4E189F72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054626B-E606-C37B-94D0-BC588504BBBC}"/>
              </a:ext>
            </a:extLst>
          </p:cNvPr>
          <p:cNvSpPr txBox="1"/>
          <p:nvPr/>
        </p:nvSpPr>
        <p:spPr>
          <a:xfrm>
            <a:off x="5880100" y="762000"/>
            <a:ext cx="6527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en-US" altLang="ko-KR" sz="4000" b="1" dirty="0"/>
              <a:t>3. </a:t>
            </a:r>
            <a:r>
              <a:rPr lang="ko-KR" altLang="en-US" sz="4000" b="1" dirty="0"/>
              <a:t>기존 연구</a:t>
            </a:r>
            <a:endParaRPr lang="en-US" sz="4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B275A1-E056-BFF7-0F24-62B80E0C146C}"/>
              </a:ext>
            </a:extLst>
          </p:cNvPr>
          <p:cNvSpPr txBox="1"/>
          <p:nvPr/>
        </p:nvSpPr>
        <p:spPr>
          <a:xfrm>
            <a:off x="1092199" y="1816100"/>
            <a:ext cx="8048487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en" altLang="ko-Kore-KR" sz="3000" b="1" dirty="0" err="1"/>
              <a:t>generate_case_imbalanced_iid.py</a:t>
            </a:r>
            <a:endParaRPr lang="en-US" sz="3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90FF33-5F1F-744D-E143-E85AAF03B7B2}"/>
              </a:ext>
            </a:extLst>
          </p:cNvPr>
          <p:cNvSpPr txBox="1"/>
          <p:nvPr/>
        </p:nvSpPr>
        <p:spPr>
          <a:xfrm>
            <a:off x="9147316" y="1816100"/>
            <a:ext cx="8048487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en" altLang="ko-KR" sz="3000" b="1" dirty="0" err="1"/>
              <a:t>generate_case_random_zeros.py</a:t>
            </a:r>
            <a:endParaRPr lang="en-US" sz="3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7E96FB-DE0B-1151-5FEA-5D1B4A1A1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97" y="2536100"/>
            <a:ext cx="6972300" cy="5740400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C0B5D5-BC2D-B415-B802-2A37A6DD2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685" y="2530657"/>
            <a:ext cx="6832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1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CA69D-4900-2410-4D40-470216F7C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1A8A9A0-6A34-85F8-50AA-03AE2C226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E65A4C9-A581-D848-A786-72CA01C76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01C6310-D271-5524-342C-9F5F9B2C0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D9F01F02-B92A-29B3-55A8-20C86ECAF0F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A953229-31B8-4BD1-E56F-4759F1CDF9E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38529E1-3032-1B63-991A-30E241E7922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84A5A630-4EA9-FEB0-E9D3-7DE52706FE2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02CE3A1A-D752-89B1-9B59-57172D188BE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32992C7-AA80-5504-8FA5-233D47918706}"/>
              </a:ext>
            </a:extLst>
          </p:cNvPr>
          <p:cNvSpPr txBox="1"/>
          <p:nvPr/>
        </p:nvSpPr>
        <p:spPr>
          <a:xfrm>
            <a:off x="5880100" y="762000"/>
            <a:ext cx="6527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en-US" altLang="ko-KR" sz="4000" b="1" dirty="0"/>
              <a:t>3. </a:t>
            </a:r>
            <a:r>
              <a:rPr lang="ko-KR" altLang="en-US" sz="4000" b="1" dirty="0"/>
              <a:t>기존 연구</a:t>
            </a:r>
            <a:endParaRPr lang="en-US" sz="4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2848BC-4D43-A044-6022-A9820CAFA6CC}"/>
              </a:ext>
            </a:extLst>
          </p:cNvPr>
          <p:cNvSpPr txBox="1"/>
          <p:nvPr/>
        </p:nvSpPr>
        <p:spPr>
          <a:xfrm>
            <a:off x="1092199" y="1816100"/>
            <a:ext cx="8048487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en" altLang="ko-Kore-KR" sz="3000" b="1" dirty="0" err="1"/>
              <a:t>generate_heterogenous_add.py</a:t>
            </a:r>
            <a:endParaRPr lang="en-US" sz="3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499FE5-6B27-575D-0A1F-90A519C6C503}"/>
              </a:ext>
            </a:extLst>
          </p:cNvPr>
          <p:cNvSpPr txBox="1"/>
          <p:nvPr/>
        </p:nvSpPr>
        <p:spPr>
          <a:xfrm>
            <a:off x="9147316" y="1816100"/>
            <a:ext cx="8048487" cy="72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en" altLang="ko-KR" sz="3000" b="1" dirty="0" err="1"/>
              <a:t>generate_heterogenous_concat.py</a:t>
            </a:r>
            <a:endParaRPr lang="en-US" sz="30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3A5E38-1AA9-429F-2316-12A6EA568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99" y="3775037"/>
            <a:ext cx="7772400" cy="5291070"/>
          </a:xfrm>
          <a:prstGeom prst="rect">
            <a:avLst/>
          </a:prstGeom>
        </p:spPr>
      </p:pic>
      <p:pic>
        <p:nvPicPr>
          <p:cNvPr id="18" name="그림 17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7B1F134-DC0E-248E-6840-7ABC4848FE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43" y="2536100"/>
            <a:ext cx="7772400" cy="1238937"/>
          </a:xfrm>
          <a:prstGeom prst="rect">
            <a:avLst/>
          </a:prstGeom>
        </p:spPr>
      </p:pic>
      <p:pic>
        <p:nvPicPr>
          <p:cNvPr id="21" name="그림 20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1D79E1-5636-228B-AA10-574B8835ED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686" y="2536100"/>
            <a:ext cx="7772400" cy="1010955"/>
          </a:xfrm>
          <a:prstGeom prst="rect">
            <a:avLst/>
          </a:prstGeom>
        </p:spPr>
      </p:pic>
      <p:pic>
        <p:nvPicPr>
          <p:cNvPr id="22" name="그림 21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916BB7-838A-D26D-BF61-DD37A408A9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690" y="3555084"/>
            <a:ext cx="4521207" cy="1115994"/>
          </a:xfrm>
          <a:prstGeom prst="rect">
            <a:avLst/>
          </a:prstGeom>
        </p:spPr>
      </p:pic>
      <p:pic>
        <p:nvPicPr>
          <p:cNvPr id="23" name="그림 2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70DE49-04A8-76C6-DFD4-857137EECC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690" y="4683778"/>
            <a:ext cx="3403600" cy="3492500"/>
          </a:xfrm>
          <a:prstGeom prst="rect">
            <a:avLst/>
          </a:prstGeom>
        </p:spPr>
      </p:pic>
      <p:pic>
        <p:nvPicPr>
          <p:cNvPr id="24" name="그림 2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9154B7-7337-224B-A438-180D518DAB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897" y="4682546"/>
            <a:ext cx="3403600" cy="4114800"/>
          </a:xfrm>
          <a:prstGeom prst="rect">
            <a:avLst/>
          </a:prstGeom>
        </p:spPr>
      </p:pic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9ABA1B89-0F3C-E4D1-AD22-0E6FA9854A40}"/>
              </a:ext>
            </a:extLst>
          </p:cNvPr>
          <p:cNvSpPr/>
          <p:nvPr/>
        </p:nvSpPr>
        <p:spPr>
          <a:xfrm>
            <a:off x="12594290" y="5891903"/>
            <a:ext cx="1117607" cy="107625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950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07D1E-95E4-12F0-76A9-D3B4B5714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A1EFF8-020A-0E01-F25B-029E1298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CFFBBC3-31B5-1FE9-E041-0D87B566D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FA64B1C-77E1-D763-1BD8-191482638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F285A490-6079-25C0-32C5-950F73CE69B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D49B2BD-AC7F-7E2D-9EF6-E1297D962E9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F2435E77-05E8-5C4C-F789-DC8B5AF03D3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F80804DF-26EE-3BC8-8387-C030249E99B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40EEDCC0-B267-5F68-17C2-B596E32372B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355AB0D-1266-45CB-5FA1-E005276B6B7A}"/>
              </a:ext>
            </a:extLst>
          </p:cNvPr>
          <p:cNvSpPr txBox="1"/>
          <p:nvPr/>
        </p:nvSpPr>
        <p:spPr>
          <a:xfrm>
            <a:off x="1092200" y="762000"/>
            <a:ext cx="161036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en" altLang="ko-KR" sz="4000" b="1" dirty="0" err="1"/>
              <a:t>generate_case_balanced_iid.py</a:t>
            </a:r>
            <a:endParaRPr lang="en-US" altLang="ko-Kore-KR" sz="4000" dirty="0">
              <a:solidFill>
                <a:srgbClr val="595959"/>
              </a:solidFill>
              <a:latin typeface="SB AggroOTF Medium"/>
            </a:endParaRPr>
          </a:p>
        </p:txBody>
      </p:sp>
      <p:pic>
        <p:nvPicPr>
          <p:cNvPr id="22" name="그림 21" descr="텍스트, 스크린샷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C5B267-0EA3-D976-AA65-C0D1E35B0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02616"/>
            <a:ext cx="7661462" cy="3417084"/>
          </a:xfrm>
          <a:prstGeom prst="rect">
            <a:avLst/>
          </a:prstGeom>
        </p:spPr>
      </p:pic>
      <p:pic>
        <p:nvPicPr>
          <p:cNvPr id="24" name="그림 23" descr="텍스트, 스크린샷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BE8EE5F-258E-377E-74F9-89DCB3191B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1816101"/>
            <a:ext cx="7632977" cy="3327400"/>
          </a:xfrm>
          <a:prstGeom prst="rect">
            <a:avLst/>
          </a:prstGeom>
        </p:spPr>
      </p:pic>
      <p:pic>
        <p:nvPicPr>
          <p:cNvPr id="27" name="그림 26" descr="텍스트, 스크린샷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CC0B64-AE30-5FC1-4273-880DC20D59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144145"/>
            <a:ext cx="7772400" cy="3352155"/>
          </a:xfrm>
          <a:prstGeom prst="rect">
            <a:avLst/>
          </a:prstGeom>
        </p:spPr>
      </p:pic>
      <p:pic>
        <p:nvPicPr>
          <p:cNvPr id="29" name="그림 28" descr="텍스트, 스크린샷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830043-6EAC-8D1E-1672-609E689CB4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061" y="5142855"/>
            <a:ext cx="7824333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3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278DC-7C13-DA73-B87F-4646DF008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57C34B-0BCE-D491-D608-BDE50348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471326A-9686-595A-72E4-F47CDEAAC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B1D7529-1CF1-B242-084B-39FB56711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F1E84C65-DA2C-39F5-BC69-AF2492D90FB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FF8770F-E91E-FAD1-E53E-A699C2CBB58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AB0E3D98-FB7E-EB9D-45DE-4DFEBB65344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475AD71-1707-2763-EEBA-BCCA29C8591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5D31DC15-CBB8-7BD8-C964-D2CD1823416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B2A1360-1D4C-BC36-D0E4-F473AC869CC6}"/>
              </a:ext>
            </a:extLst>
          </p:cNvPr>
          <p:cNvSpPr txBox="1"/>
          <p:nvPr/>
        </p:nvSpPr>
        <p:spPr>
          <a:xfrm>
            <a:off x="1092200" y="762000"/>
            <a:ext cx="161036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en" altLang="ko-Kore-KR" sz="4000" b="1" dirty="0" err="1"/>
              <a:t>generate_case_imbalanced_iid.py</a:t>
            </a:r>
            <a:endParaRPr lang="en-US" altLang="ko-Kore-KR" sz="4000" dirty="0">
              <a:solidFill>
                <a:srgbClr val="595959"/>
              </a:solidFill>
              <a:latin typeface="SB AggroOTF Medium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0535FA-C38B-81D7-824A-5C9C85E82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550" y="1816100"/>
            <a:ext cx="4920000" cy="360000"/>
          </a:xfrm>
          <a:prstGeom prst="rect">
            <a:avLst/>
          </a:prstGeom>
        </p:spPr>
      </p:pic>
      <p:pic>
        <p:nvPicPr>
          <p:cNvPr id="11" name="그림 10" descr="텍스트, 그래프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F26E18-39FD-290D-865E-476E12170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50" y="2143395"/>
            <a:ext cx="7232650" cy="30763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9A59D3-071C-EDF2-34C4-234220D860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05" y="5143500"/>
            <a:ext cx="4755789" cy="3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1F73F9-DBD2-D534-B969-113A4C14A5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91" y="5219698"/>
            <a:ext cx="4980000" cy="360000"/>
          </a:xfrm>
          <a:prstGeom prst="rect">
            <a:avLst/>
          </a:prstGeom>
        </p:spPr>
      </p:pic>
      <p:pic>
        <p:nvPicPr>
          <p:cNvPr id="18" name="그림 17" descr="텍스트, 라인, 그래프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A8B4EEF-5371-6478-775E-A2DD47A594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821432"/>
            <a:ext cx="7543800" cy="3398267"/>
          </a:xfrm>
          <a:prstGeom prst="rect">
            <a:avLst/>
          </a:prstGeom>
        </p:spPr>
      </p:pic>
      <p:pic>
        <p:nvPicPr>
          <p:cNvPr id="21" name="그림 20" descr="텍스트, 스크린샷, 그래프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6662C2-277F-B73E-FCBA-F6E578FA80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545995"/>
            <a:ext cx="7543800" cy="3249440"/>
          </a:xfrm>
          <a:prstGeom prst="rect">
            <a:avLst/>
          </a:prstGeom>
        </p:spPr>
      </p:pic>
      <p:pic>
        <p:nvPicPr>
          <p:cNvPr id="26" name="그림 25" descr="텍스트, 라인, 그래프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C4ADD0-18AD-469B-98FB-71B2544AA3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5579698"/>
            <a:ext cx="7924800" cy="325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66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사물인터넷-오후반]_팀10_프로젝트2_발표자료" id="{F9ECCF48-7DE3-FB48-802F-545DCC988402}" vid="{E6C41136-6949-9341-A691-D0965033AA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</TotalTime>
  <Words>696</Words>
  <Application>Microsoft Macintosh PowerPoint</Application>
  <PresentationFormat>사용자 지정</PresentationFormat>
  <Paragraphs>100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SB AggroOTF Medium</vt:lpstr>
      <vt:lpstr>Pretendard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신은식</cp:lastModifiedBy>
  <cp:revision>3</cp:revision>
  <dcterms:created xsi:type="dcterms:W3CDTF">2006-08-16T00:00:00Z</dcterms:created>
  <dcterms:modified xsi:type="dcterms:W3CDTF">2025-12-02T14:34:45Z</dcterms:modified>
</cp:coreProperties>
</file>